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68" r:id="rId3"/>
    <p:sldId id="290" r:id="rId4"/>
    <p:sldId id="272" r:id="rId5"/>
    <p:sldId id="286" r:id="rId6"/>
    <p:sldId id="282" r:id="rId7"/>
    <p:sldId id="277" r:id="rId8"/>
    <p:sldId id="287" r:id="rId9"/>
    <p:sldId id="273" r:id="rId10"/>
    <p:sldId id="274" r:id="rId11"/>
    <p:sldId id="275" r:id="rId12"/>
    <p:sldId id="279" r:id="rId13"/>
    <p:sldId id="276" r:id="rId14"/>
    <p:sldId id="267" r:id="rId15"/>
    <p:sldId id="278" r:id="rId16"/>
    <p:sldId id="280" r:id="rId17"/>
    <p:sldId id="281" r:id="rId18"/>
    <p:sldId id="289" r:id="rId19"/>
    <p:sldId id="283" r:id="rId20"/>
    <p:sldId id="284" r:id="rId21"/>
    <p:sldId id="285" r:id="rId22"/>
  </p:sldIdLst>
  <p:sldSz cx="9144000" cy="6858000" type="screen4x3"/>
  <p:notesSz cx="6888163" cy="10020300"/>
  <p:custShowLst>
    <p:custShow name="Brugerdefineret diasshow 1" id="0">
      <p:sldLst>
        <p:sld r:id="rId2"/>
      </p:sldLst>
    </p:custShow>
  </p:custShow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85" d="100"/>
          <a:sy n="85" d="100"/>
        </p:scale>
        <p:origin x="15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8A0CB6F-AC75-473C-A19C-8A9387B50DD3}" type="datetimeFigureOut">
              <a:rPr lang="da-DK" smtClean="0"/>
              <a:pPr/>
              <a:t>08-10-2021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2D0A4D6-A0D8-4A8B-B4A0-31376EE3697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3016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4E12FC3-ED9A-4E68-80D3-E1C77941C787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65F387-35F6-469C-BCEE-A0C7859EF3D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752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6641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19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308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150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3019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5573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5577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03140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4269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4269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876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5938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377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4320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5938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040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040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2585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749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7495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5F387-35F6-469C-BCEE-A0C7859EF3DB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440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1107-17F6-4E3E-8841-6060B448D6CB}" type="datetimeFigureOut">
              <a:rPr lang="da-DK" smtClean="0"/>
              <a:pPr/>
              <a:t>08-10-2021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B553E-E39F-433B-8F0C-B5BF966F6E6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REGNSKAB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ÅRET 2020</a:t>
            </a:r>
            <a:endParaRPr lang="da-DK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AKTIVER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68433"/>
              </p:ext>
            </p:extLst>
          </p:nvPr>
        </p:nvGraphicFramePr>
        <p:xfrm>
          <a:off x="1187625" y="1428739"/>
          <a:ext cx="7056782" cy="4752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2019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Anlægsaktiver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8.782.403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9.101.904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Omsætningsaktiver: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Debitorer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133.903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90.231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Tilgode, </a:t>
                      </a:r>
                      <a:r>
                        <a:rPr lang="da-DK" sz="2400" b="1" baseline="0">
                          <a:solidFill>
                            <a:schemeClr val="bg1"/>
                          </a:solidFill>
                        </a:rPr>
                        <a:t>skattekonto</a:t>
                      </a:r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96.930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174.057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Likvide beholdninger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2.443.205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1.642.597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Omsætningsaktiver</a:t>
                      </a:r>
                    </a:p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2.674.038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1.906.885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Aktiver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11.456.441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11.008.789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PASSIVER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82363"/>
              </p:ext>
            </p:extLst>
          </p:nvPr>
        </p:nvGraphicFramePr>
        <p:xfrm>
          <a:off x="1187625" y="1428739"/>
          <a:ext cx="7056782" cy="505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2019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Egenkapital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Overdækning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10.431.762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10.215.243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612.261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548.961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Langfristet gæld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11.044.023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10.764.204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Årsafregning forbrugere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41.261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88.017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Anden gæld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>
                          <a:solidFill>
                            <a:schemeClr val="bg1"/>
                          </a:solidFill>
                        </a:rPr>
                        <a:t>371.157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156.568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Kortfristet gæld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dirty="0">
                          <a:solidFill>
                            <a:schemeClr val="bg1"/>
                          </a:solidFill>
                        </a:rPr>
                        <a:t>412.418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244.585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Passiver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11.456.441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11.008.789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ANLÆGSAKTIVER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91713"/>
              </p:ext>
            </p:extLst>
          </p:nvPr>
        </p:nvGraphicFramePr>
        <p:xfrm>
          <a:off x="611560" y="1463040"/>
          <a:ext cx="79208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Bygning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/>
                        <a:t>Hovedledn</a:t>
                      </a:r>
                      <a:endParaRPr lang="da-DK" sz="2400" dirty="0"/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/>
                        <a:t>Stikledn</a:t>
                      </a:r>
                      <a:endParaRPr lang="da-DK" sz="2400" dirty="0"/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Kostpris primo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28.424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7.561.107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5.196.218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tilgang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afgang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Kostpris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28.424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7.561.107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5.196.218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32">
                <a:tc>
                  <a:txBody>
                    <a:bodyPr/>
                    <a:lstStyle/>
                    <a:p>
                      <a:endParaRPr lang="da-DK" sz="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 primo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-9.258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-1.334.315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-2.340.272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Tilbagef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 afskrivninger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afskrivninger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-568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-189.028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-129.905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-9.826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-1.523.343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-2.470.177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Anlægsaktiver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18.598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6.037.764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2.726.041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OVERDÆKNING/MÅLERFOND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19344"/>
              </p:ext>
            </p:extLst>
          </p:nvPr>
        </p:nvGraphicFramePr>
        <p:xfrm>
          <a:off x="1115616" y="1844824"/>
          <a:ext cx="6957416" cy="42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2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2019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Overdækning primo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10.215.243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10.038.044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overdækning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216.519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177.199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Overdækning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10.431.762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10.215.243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Målerfond primo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548.961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485.661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Opkrævet i året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63.300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63.300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Målerudskiftninger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Målerfond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612.261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548.961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a-DK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da-DK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BUDGET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ÅRET 2022</a:t>
            </a:r>
          </a:p>
          <a:p>
            <a:endParaRPr lang="da-DK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NETTOOMSÆTNING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23379"/>
              </p:ext>
            </p:extLst>
          </p:nvPr>
        </p:nvGraphicFramePr>
        <p:xfrm>
          <a:off x="539552" y="1484784"/>
          <a:ext cx="7504982" cy="505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2487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Kubikmeterafgift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493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447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447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Fast afgift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518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Gebyrer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Over-/underdækning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-216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Overført til 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992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Indtægter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815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1.003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PRODUKTIONSOMKOSTNINGER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58403"/>
              </p:ext>
            </p:extLst>
          </p:nvPr>
        </p:nvGraphicFramePr>
        <p:xfrm>
          <a:off x="899592" y="1052736"/>
          <a:ext cx="7000926" cy="5837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Køb af vand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197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231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231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Regulering, tidl. år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Vedligeholdelse, værk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Vandanalyser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Småinventar</a:t>
                      </a:r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Kørselsgodtgørelse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Forsikringer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Konsulentbistand</a:t>
                      </a:r>
                    </a:p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Øvr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 Driftsudgifter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Afskrivninger, bygning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Driftsudgifter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265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295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296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DISTRIBUTIONSOMKOSTNINGER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80752"/>
              </p:ext>
            </p:extLst>
          </p:nvPr>
        </p:nvGraphicFramePr>
        <p:xfrm>
          <a:off x="539552" y="1628800"/>
          <a:ext cx="8208913" cy="455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Vedligeholdelse, ledninger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Afgift, </a:t>
                      </a:r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ledningstab</a:t>
                      </a:r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Vedligeholdelse, målere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Overført til 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-150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Afskrivning, hovedledninger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Afskrivning, stikledninger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Afskrivning, nedlagte ledninger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194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Distributionsomkostninger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439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439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ADM. OMKOSTNINGER 1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87381"/>
              </p:ext>
            </p:extLst>
          </p:nvPr>
        </p:nvGraphicFramePr>
        <p:xfrm>
          <a:off x="539550" y="1357298"/>
          <a:ext cx="7848874" cy="410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Honorar, bestyrelse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Kontorudgifter, tryksager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IT-udgifter/hjemmeside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Kurser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Porto, gebyr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PBS/Nets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Revisorhonorar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VANDFORBRUG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50951"/>
              </p:ext>
            </p:extLst>
          </p:nvPr>
        </p:nvGraphicFramePr>
        <p:xfrm>
          <a:off x="1403648" y="1916832"/>
          <a:ext cx="6215106" cy="232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487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M 3</a:t>
                      </a:r>
                      <a:endParaRPr lang="da-DK" sz="2400" dirty="0"/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%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Køb af vand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42.550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Uddebiteret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 mængde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41.982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98,67%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Vandspild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568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1,33%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ADM. OMKOSTNINGER 2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69978"/>
              </p:ext>
            </p:extLst>
          </p:nvPr>
        </p:nvGraphicFramePr>
        <p:xfrm>
          <a:off x="571472" y="1357298"/>
          <a:ext cx="7816953" cy="484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Advokat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Regnskabsassistance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Kontingenter, faglitteratur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Generalforsamling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Møder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Øvrige 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Tab på debitorer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992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Adm. omkostninger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RESULTATOPGØRELSE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691168"/>
              </p:ext>
            </p:extLst>
          </p:nvPr>
        </p:nvGraphicFramePr>
        <p:xfrm>
          <a:off x="395536" y="1357298"/>
          <a:ext cx="8064897" cy="4841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i 1.000 Kr.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  <a:p>
                      <a:pPr algn="ctr"/>
                      <a:r>
                        <a:rPr lang="da-DK" sz="2400" baseline="0" dirty="0">
                          <a:solidFill>
                            <a:schemeClr val="bg1"/>
                          </a:solidFill>
                        </a:rPr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2021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aseline="0" dirty="0"/>
                        <a:t>2022</a:t>
                      </a:r>
                    </a:p>
                    <a:p>
                      <a:pPr algn="ctr"/>
                      <a:r>
                        <a:rPr lang="da-DK" sz="2400" baseline="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Nettoomsætning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815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1.003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Produktionsomkostninger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-265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-295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-296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6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Dækningsbidrag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705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707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8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Distributionsomkostninger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-343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-439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-439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Administrationsomkostninger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-259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-261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Driftsresultat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Finansielle indtægter/udgifter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992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resultat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NETTOOMSÆTNING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04797"/>
              </p:ext>
            </p:extLst>
          </p:nvPr>
        </p:nvGraphicFramePr>
        <p:xfrm>
          <a:off x="1403648" y="1484784"/>
          <a:ext cx="6215106" cy="481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487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Kubikmeterafgift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493.289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447.000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Fast afgift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518.020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Gebyrer m.v.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20.300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63.300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63.000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Overdækning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-216.519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487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Overf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 til målerfond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-63.300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-63.000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992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Indtægter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815.090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981.000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PRODUKTIONSOMKOSTNINGER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61629"/>
              </p:ext>
            </p:extLst>
          </p:nvPr>
        </p:nvGraphicFramePr>
        <p:xfrm>
          <a:off x="1619672" y="1124744"/>
          <a:ext cx="6072229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Køb af vand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197.432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252.000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Regulering tidl. år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46.935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Vandanalyser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7.585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Konsulentbistand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5.850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Kørselsgodtgørelse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Forsikringer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6.200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Afskrivninger, </a:t>
                      </a:r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bygn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568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Øvrige 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Produktionsomk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264.640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307.000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DISTRIBUTIONSOMKOSTNINGER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32043"/>
              </p:ext>
            </p:extLst>
          </p:nvPr>
        </p:nvGraphicFramePr>
        <p:xfrm>
          <a:off x="1259632" y="1772816"/>
          <a:ext cx="6720301" cy="4452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Vedligeholdelse, ledninger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24.115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Afgift, </a:t>
                      </a:r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ledningstab</a:t>
                      </a:r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Afskrivninger, </a:t>
                      </a:r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hovedledn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189.028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162.000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Afskrivninger, </a:t>
                      </a:r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stikledn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129.905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130.000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Afskrivninger, nedlagte 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0192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Distributions-</a:t>
                      </a:r>
                    </a:p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omkostninger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343.048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412.000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ADM. OMKOSTNINGER 1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731089"/>
              </p:ext>
            </p:extLst>
          </p:nvPr>
        </p:nvGraphicFramePr>
        <p:xfrm>
          <a:off x="971601" y="1428739"/>
          <a:ext cx="7272807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9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Honorar, bestyrelsen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Kontorudg</a:t>
                      </a:r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. tryksager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1.946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IT-udgifter/hjemmeside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44.162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48.000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Kurser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125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Porto, gebyrer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3.097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PBS/Nets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6.145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Revisorhonorar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15.850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16.000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128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ADM. OMKOSTNINGER 2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47635"/>
              </p:ext>
            </p:extLst>
          </p:nvPr>
        </p:nvGraphicFramePr>
        <p:xfrm>
          <a:off x="1043608" y="1196752"/>
          <a:ext cx="7128793" cy="505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Advokat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Regnskabsassistance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42.204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50.000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Kontingenter, faglitteratur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4.724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Generalforsamling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1.641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Møder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14.000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Øvrige 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6.911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Tab på debitorer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-6.523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Adm. omkostninger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200.282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258.000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844824"/>
          </a:xfrm>
        </p:spPr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FINANSIELLE INDTÆGTER/UDGIFTER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87435"/>
              </p:ext>
            </p:extLst>
          </p:nvPr>
        </p:nvGraphicFramePr>
        <p:xfrm>
          <a:off x="1403648" y="2276872"/>
          <a:ext cx="6598516" cy="303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Renteindtægter, pengeinstitutter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Øvrige renteindtægter/</a:t>
                      </a:r>
                    </a:p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udgifter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-7.120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Finansielle indtægter/</a:t>
                      </a:r>
                    </a:p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udgifter i alt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-7.120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0180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0"/>
            <a:ext cx="9143999" cy="68580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RESULTATOPGØRELSE</a:t>
            </a:r>
          </a:p>
        </p:txBody>
      </p:sp>
      <p:sp>
        <p:nvSpPr>
          <p:cNvPr id="3" name="Undertite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010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endParaRPr lang="da-DK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48488"/>
              </p:ext>
            </p:extLst>
          </p:nvPr>
        </p:nvGraphicFramePr>
        <p:xfrm>
          <a:off x="683567" y="1428739"/>
          <a:ext cx="7674647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endParaRPr lang="da-DK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Aktuel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/>
                        <a:t>Budget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Nettoomsætning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815.090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981.000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Produktionsomkostninger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-264.640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-307.000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Dækningsbidrag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550.450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674.000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Distributionsomkostninger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-343.048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-412.000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 err="1">
                          <a:solidFill>
                            <a:schemeClr val="bg1"/>
                          </a:solidFill>
                        </a:rPr>
                        <a:t>Admimistrations-</a:t>
                      </a:r>
                      <a:endParaRPr lang="da-DK" sz="2400" b="1" baseline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omkostninger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-200.282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-258.000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Driftsresultat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7.120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Finansielle indt./udg.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-7.120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-4.000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40">
                <a:tc>
                  <a:txBody>
                    <a:bodyPr/>
                    <a:lstStyle/>
                    <a:p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Årets resultat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2400" b="1" baseline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839</Words>
  <Application>Microsoft Office PowerPoint</Application>
  <PresentationFormat>Skærmshow (4:3)</PresentationFormat>
  <Paragraphs>578</Paragraphs>
  <Slides>21</Slides>
  <Notes>21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  <vt:variant>
        <vt:lpstr>Brugerdefinerede slideshow</vt:lpstr>
      </vt:variant>
      <vt:variant>
        <vt:i4>1</vt:i4>
      </vt:variant>
    </vt:vector>
  </HeadingPairs>
  <TitlesOfParts>
    <vt:vector size="25" baseType="lpstr">
      <vt:lpstr>Arial</vt:lpstr>
      <vt:lpstr>Calibri</vt:lpstr>
      <vt:lpstr>Kontortema</vt:lpstr>
      <vt:lpstr>REGNSKAB</vt:lpstr>
      <vt:lpstr>VANDFORBRUG</vt:lpstr>
      <vt:lpstr>NETTOOMSÆTNING</vt:lpstr>
      <vt:lpstr>PRODUKTIONSOMKOSTNINGER</vt:lpstr>
      <vt:lpstr>DISTRIBUTIONSOMKOSTNINGER</vt:lpstr>
      <vt:lpstr>ADM. OMKOSTNINGER 1</vt:lpstr>
      <vt:lpstr>ADM. OMKOSTNINGER 2</vt:lpstr>
      <vt:lpstr>FINANSIELLE INDTÆGTER/UDGIFTER</vt:lpstr>
      <vt:lpstr>RESULTATOPGØRELSE</vt:lpstr>
      <vt:lpstr>AKTIVER</vt:lpstr>
      <vt:lpstr>PASSIVER</vt:lpstr>
      <vt:lpstr>ANLÆGSAKTIVER</vt:lpstr>
      <vt:lpstr>OVERDÆKNING/MÅLERFOND</vt:lpstr>
      <vt:lpstr>PowerPoint-præsentation</vt:lpstr>
      <vt:lpstr>BUDGET</vt:lpstr>
      <vt:lpstr>NETTOOMSÆTNING</vt:lpstr>
      <vt:lpstr>PRODUKTIONSOMKOSTNINGER</vt:lpstr>
      <vt:lpstr>DISTRIBUTIONSOMKOSTNINGER</vt:lpstr>
      <vt:lpstr>ADM. OMKOSTNINGER 1</vt:lpstr>
      <vt:lpstr>ADM. OMKOSTNINGER 2</vt:lpstr>
      <vt:lpstr>RESULTATOPGØRELSE</vt:lpstr>
      <vt:lpstr>Brugerdefineret diasshow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Valued Acer Customer</dc:creator>
  <cp:lastModifiedBy>Arne Lærkeborg</cp:lastModifiedBy>
  <cp:revision>358</cp:revision>
  <dcterms:created xsi:type="dcterms:W3CDTF">2010-02-02T09:25:35Z</dcterms:created>
  <dcterms:modified xsi:type="dcterms:W3CDTF">2021-10-08T12:34:59Z</dcterms:modified>
</cp:coreProperties>
</file>